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7"/>
  </p:notesMasterIdLst>
  <p:sldIdLst>
    <p:sldId id="27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4630400" cy="8229600"/>
  <p:notesSz cx="8229600" cy="14630400"/>
  <p:embeddedFontLst>
    <p:embeddedFont>
      <p:font typeface="Gentona Book" panose="00000800000000000000" charset="0"/>
      <p:regular r:id="rId18"/>
      <p:bold r:id="rId19"/>
      <p:italic r:id="rId20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69" d="100"/>
          <a:sy n="69" d="100"/>
        </p:scale>
        <p:origin x="67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102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8EDCBF8E-2055-1DCE-8913-8022FC0728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30B4F3D-CB1E-0FCD-5600-15B0FE43D7D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747B781-45E0-3465-E200-BD87C7F6C5D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C7F474E-0A79-C034-AE08-EE30889C59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2A7CABF3-9AF5-0D49-D214-7A5C81929B9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20E7B51-3B23-23F4-4267-67F507376D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38B62FA3-6109-040B-DCCE-52D7F15B947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E1EC663-B16B-B179-A78A-B42CD258BA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F4A2883B-3AF4-3D7E-5BBD-A25DFE2CFB9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3A6CD73-DAF1-EE22-D5E0-7511C7BA80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AC8D4D4-A7A9-9F78-25F6-A3EE876553B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0F84641-381E-C134-EEBF-5A03F8BC495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D388DA1-E6BE-418E-099F-C564A92DF38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0BAEA62-1A4E-C333-7A9D-77FAA26C96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D914682-536D-0C17-D595-B1C3A0DC009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120CC0F-7C79-D523-81F9-B8309FC8BA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A60271C-911D-CDD1-9218-0A60D1C8280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6804F68-B4CD-7D6E-525A-BC39EAAAEC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605148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61255F52-D578-CF72-263B-B914ACB8FF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142CD00-DE20-DAFC-B47B-115A2F042D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6C6843F-E263-1FE2-8425-83FA99CE4E2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1835ABC-EE5B-5A2B-9ABA-C84C40AB5B5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B0CDBEC-D902-B558-9352-D215080B839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3CDED96-E6F9-87F2-729F-536B4054F5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7EFDB0C-07E2-D7D1-5571-98468ED08C8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200692A-E295-96EB-5088-3C2FAE2C44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F48760F-400A-AC57-5679-81C34DBC9E8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0F1D460-5E49-CE88-03BD-06BC9E4E12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845653F1-C2AB-AAFA-CCBD-48417EEE7E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6E6E6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C450D5A-57A4-A05F-3E6E-3464783EBC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344873E-2B0C-1C1D-59BE-995801769C7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0C0CDCED-947A-CBC6-0076-5583AF73EA15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453C8E6-5296-572E-8A6E-BBCE326731FA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svg"/><Relationship Id="rId5" Type="http://schemas.openxmlformats.org/officeDocument/2006/relationships/image" Target="../media/image17.svg"/><Relationship Id="rId4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Imagem 59">
            <a:extLst>
              <a:ext uri="{FF2B5EF4-FFF2-40B4-BE49-F238E27FC236}">
                <a16:creationId xmlns:a16="http://schemas.microsoft.com/office/drawing/2014/main" id="{D39269FC-A082-02A7-917D-AC414B5BF0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40348" y="-37497"/>
            <a:ext cx="14752637" cy="8250319"/>
          </a:xfrm>
          <a:prstGeom prst="rect">
            <a:avLst/>
          </a:prstGeom>
        </p:spPr>
      </p:pic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90546" y="4738258"/>
            <a:ext cx="75564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E84817"/>
                </a:solidFill>
                <a:latin typeface="Gentona Book" panose="00000500000000000000" pitchFamily="50" charset="0"/>
                <a:ea typeface="Inter Bold" pitchFamily="34" charset="-122"/>
                <a:cs typeface="Inter Bold" pitchFamily="34" charset="-120"/>
              </a:rPr>
              <a:t>A Execução da Política de Investimentos nos RPPS</a:t>
            </a:r>
            <a:endParaRPr lang="en-US" sz="3900" dirty="0">
              <a:latin typeface="Gentona Book" panose="00000500000000000000" pitchFamily="50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765755" y="5978413"/>
            <a:ext cx="57276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500000000000000" pitchFamily="50" charset="0"/>
                <a:ea typeface="Inter" pitchFamily="34" charset="-122"/>
                <a:cs typeface="Inter" pitchFamily="34" charset="-120"/>
              </a:rPr>
              <a:t>Governança, Responsabilidade e os Limites da Intervenção Regulatória</a:t>
            </a:r>
            <a:endParaRPr lang="en-US" sz="1550" dirty="0">
              <a:latin typeface="Gentona Book" panose="00000500000000000000" pitchFamily="50" charset="0"/>
            </a:endParaRPr>
          </a:p>
        </p:txBody>
      </p:sp>
      <p:pic>
        <p:nvPicPr>
          <p:cNvPr id="13" name="Imagem 12" descr="Desenho de uma placa&#10;&#10;O conteúdo gerado por IA pode estar incorreto.">
            <a:extLst>
              <a:ext uri="{FF2B5EF4-FFF2-40B4-BE49-F238E27FC236}">
                <a16:creationId xmlns:a16="http://schemas.microsoft.com/office/drawing/2014/main" id="{0F24B4A8-2037-B70A-6479-FC29DD54AC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98" y="1393515"/>
            <a:ext cx="2908402" cy="1852896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B434157F-3304-B18D-F2C1-76955DB7E42A}"/>
              </a:ext>
            </a:extLst>
          </p:cNvPr>
          <p:cNvSpPr txBox="1"/>
          <p:nvPr/>
        </p:nvSpPr>
        <p:spPr>
          <a:xfrm>
            <a:off x="913805" y="3271326"/>
            <a:ext cx="39982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pc="40" dirty="0">
                <a:solidFill>
                  <a:srgbClr val="E84817"/>
                </a:solidFill>
                <a:latin typeface="Gentona Book" panose="00000500000000000000" pitchFamily="50" charset="0"/>
                <a:cs typeface="Arial" panose="020B0604020202020204" pitchFamily="34" charset="0"/>
              </a:rPr>
              <a:t>[</a:t>
            </a:r>
            <a:r>
              <a:rPr lang="pt-BR" spc="40" dirty="0">
                <a:solidFill>
                  <a:srgbClr val="3E4040"/>
                </a:solidFill>
                <a:latin typeface="Gentona Book" panose="00000500000000000000" pitchFamily="50" charset="0"/>
                <a:cs typeface="Arial" panose="020B0604020202020204" pitchFamily="34" charset="0"/>
              </a:rPr>
              <a:t>a parceria que garante o futuro.</a:t>
            </a:r>
            <a:r>
              <a:rPr lang="pt-BR" spc="40" dirty="0">
                <a:solidFill>
                  <a:srgbClr val="E84817"/>
                </a:solidFill>
                <a:latin typeface="Gentona Book" panose="00000500000000000000" pitchFamily="50" charset="0"/>
                <a:cs typeface="Arial" panose="020B0604020202020204" pitchFamily="34" charset="0"/>
              </a:rPr>
              <a:t>]</a:t>
            </a:r>
            <a:r>
              <a:rPr lang="pt-BR" spc="40" dirty="0">
                <a:solidFill>
                  <a:srgbClr val="3E4040"/>
                </a:solidFill>
                <a:latin typeface="Gentona Book" panose="00000500000000000000" pitchFamily="50" charset="0"/>
                <a:cs typeface="Arial" panose="020B0604020202020204" pitchFamily="34" charset="0"/>
              </a:rPr>
              <a:t> </a:t>
            </a:r>
            <a:endParaRPr lang="pt-BR" dirty="0">
              <a:solidFill>
                <a:srgbClr val="3E4040"/>
              </a:solidFill>
              <a:latin typeface="Gentona Book" panose="00000500000000000000" pitchFamily="50" charset="0"/>
            </a:endParaRPr>
          </a:p>
        </p:txBody>
      </p:sp>
      <p:sp>
        <p:nvSpPr>
          <p:cNvPr id="37" name="TextBox 5">
            <a:extLst>
              <a:ext uri="{FF2B5EF4-FFF2-40B4-BE49-F238E27FC236}">
                <a16:creationId xmlns:a16="http://schemas.microsoft.com/office/drawing/2014/main" id="{33D5ECB6-C21A-B3C7-EDB7-8FF321AA6FAE}"/>
              </a:ext>
            </a:extLst>
          </p:cNvPr>
          <p:cNvSpPr txBox="1"/>
          <p:nvPr/>
        </p:nvSpPr>
        <p:spPr>
          <a:xfrm>
            <a:off x="0" y="-147814"/>
            <a:ext cx="14630400" cy="2357460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693"/>
              </a:lnSpc>
            </a:pPr>
            <a:endParaRPr/>
          </a:p>
        </p:txBody>
      </p:sp>
      <p:pic>
        <p:nvPicPr>
          <p:cNvPr id="61" name="Imagem 60">
            <a:extLst>
              <a:ext uri="{FF2B5EF4-FFF2-40B4-BE49-F238E27FC236}">
                <a16:creationId xmlns:a16="http://schemas.microsoft.com/office/drawing/2014/main" id="{655C9B3D-8D49-A20D-EFCB-5D41F3E90F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2819" y="1104190"/>
            <a:ext cx="2924147" cy="2924147"/>
          </a:xfrm>
          <a:prstGeom prst="rect">
            <a:avLst/>
          </a:prstGeom>
        </p:spPr>
      </p:pic>
      <p:pic>
        <p:nvPicPr>
          <p:cNvPr id="62" name="Imagem 61">
            <a:extLst>
              <a:ext uri="{FF2B5EF4-FFF2-40B4-BE49-F238E27FC236}">
                <a16:creationId xmlns:a16="http://schemas.microsoft.com/office/drawing/2014/main" id="{A032EC94-723B-B5F4-338E-CFCC1FD749C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78"/>
          <a:stretch>
            <a:fillRect/>
          </a:stretch>
        </p:blipFill>
        <p:spPr>
          <a:xfrm>
            <a:off x="10324714" y="4906234"/>
            <a:ext cx="3594824" cy="329758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163723"/>
            <a:ext cx="1292209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O que a Política de Investimentos Precisa Estabelecer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3180636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Baseado no Art. 4º da CMN 5.272/2025. Isso não é burocracia — é o </a:t>
            </a:r>
            <a:r>
              <a:rPr lang="en-US" sz="1550" b="1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contrato do RPPS com seus segurados.</a:t>
            </a:r>
            <a:endParaRPr lang="en-US" sz="15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3790" y="3721418"/>
            <a:ext cx="396835" cy="39683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438632" y="3789640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Objetivos e Metas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1438632" y="4218861"/>
            <a:ext cx="575250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Rentabilidade e horizonte compatível com o passivo atuarial.</a:t>
            </a:r>
            <a:endParaRPr lang="en-US" sz="155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39144" y="3721418"/>
            <a:ext cx="396835" cy="396835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8083987" y="3789640"/>
            <a:ext cx="2535198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Limites e Parâmetros</a:t>
            </a:r>
            <a:endParaRPr lang="en-US" sz="1950" dirty="0"/>
          </a:p>
        </p:txBody>
      </p:sp>
      <p:sp>
        <p:nvSpPr>
          <p:cNvPr id="9" name="Text 5"/>
          <p:cNvSpPr/>
          <p:nvPr/>
        </p:nvSpPr>
        <p:spPr>
          <a:xfrm>
            <a:off x="8083987" y="4218861"/>
            <a:ext cx="575262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Por segmento, por emissor e critérios de liquidez.</a:t>
            </a:r>
            <a:endParaRPr lang="en-US" sz="1550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3790" y="4933236"/>
            <a:ext cx="396835" cy="396835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438632" y="5001458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Critérios de Seleção</a:t>
            </a:r>
            <a:endParaRPr lang="en-US" sz="1950" dirty="0"/>
          </a:p>
        </p:txBody>
      </p:sp>
      <p:sp>
        <p:nvSpPr>
          <p:cNvPr id="12" name="Text 7"/>
          <p:cNvSpPr/>
          <p:nvPr/>
        </p:nvSpPr>
        <p:spPr>
          <a:xfrm>
            <a:off x="1438632" y="5430679"/>
            <a:ext cx="575250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Acompanhamento, avaliação de ativos e metodologia de análise de risco.</a:t>
            </a:r>
            <a:endParaRPr lang="en-US" sz="1550" dirty="0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39144" y="4933236"/>
            <a:ext cx="396835" cy="396835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8083987" y="5001458"/>
            <a:ext cx="3761423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Responsabilidades e Vedações</a:t>
            </a:r>
            <a:endParaRPr lang="en-US" sz="1950" dirty="0"/>
          </a:p>
        </p:txBody>
      </p:sp>
      <p:sp>
        <p:nvSpPr>
          <p:cNvPr id="15" name="Text 9"/>
          <p:cNvSpPr/>
          <p:nvPr/>
        </p:nvSpPr>
        <p:spPr>
          <a:xfrm>
            <a:off x="8083987" y="5430679"/>
            <a:ext cx="575262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Definição dos responsáveis por cada etapa da decisão e vedações expressas.</a:t>
            </a:r>
            <a:endParaRPr lang="en-US" sz="1550" dirty="0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3302338A-8480-F5C0-55E6-DDF0802E0D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35455"/>
            <a:ext cx="5053489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O que Isso Incomoda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2752368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Admitir que a 5.272 é boa é admitir que:</a:t>
            </a:r>
            <a:endParaRPr lang="en-US" sz="1550" dirty="0"/>
          </a:p>
        </p:txBody>
      </p:sp>
      <p:sp>
        <p:nvSpPr>
          <p:cNvPr id="4" name="Shape 2"/>
          <p:cNvSpPr/>
          <p:nvPr/>
        </p:nvSpPr>
        <p:spPr>
          <a:xfrm>
            <a:off x="793790" y="3293150"/>
            <a:ext cx="4215289" cy="2134433"/>
          </a:xfrm>
          <a:prstGeom prst="roundRect">
            <a:avLst>
              <a:gd name="adj" fmla="val 5141"/>
            </a:avLst>
          </a:prstGeom>
          <a:solidFill>
            <a:srgbClr val="E6E6E6"/>
          </a:solidFill>
          <a:ln w="22860">
            <a:solidFill>
              <a:srgbClr val="E84617"/>
            </a:solidFill>
            <a:prstDash val="solid"/>
          </a:ln>
          <a:effectLst>
            <a:outerShdw blurRad="29718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5" name="Shape 3"/>
          <p:cNvSpPr/>
          <p:nvPr/>
        </p:nvSpPr>
        <p:spPr>
          <a:xfrm>
            <a:off x="770930" y="3293150"/>
            <a:ext cx="91440" cy="2134433"/>
          </a:xfrm>
          <a:prstGeom prst="roundRect">
            <a:avLst>
              <a:gd name="adj" fmla="val 91163"/>
            </a:avLst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1083588" y="3514368"/>
            <a:ext cx="3704273" cy="6203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Processo sem Pró-Gestão é ineficaz</a:t>
            </a:r>
            <a:endParaRPr lang="en-US" sz="1950" dirty="0"/>
          </a:p>
        </p:txBody>
      </p:sp>
      <p:sp>
        <p:nvSpPr>
          <p:cNvPr id="7" name="Text 5"/>
          <p:cNvSpPr/>
          <p:nvPr/>
        </p:nvSpPr>
        <p:spPr>
          <a:xfrm>
            <a:off x="1083588" y="4253746"/>
            <a:ext cx="3704273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No mundo de hoje, processo de investimentos sem governança estruturada não funciona.</a:t>
            </a:r>
            <a:endParaRPr lang="en-US" sz="1550" dirty="0"/>
          </a:p>
        </p:txBody>
      </p:sp>
      <p:sp>
        <p:nvSpPr>
          <p:cNvPr id="8" name="Shape 6"/>
          <p:cNvSpPr/>
          <p:nvPr/>
        </p:nvSpPr>
        <p:spPr>
          <a:xfrm>
            <a:off x="5207437" y="3293150"/>
            <a:ext cx="4215408" cy="2134433"/>
          </a:xfrm>
          <a:prstGeom prst="roundRect">
            <a:avLst>
              <a:gd name="adj" fmla="val 5141"/>
            </a:avLst>
          </a:prstGeom>
          <a:solidFill>
            <a:srgbClr val="E6E6E6"/>
          </a:solidFill>
          <a:ln w="22860">
            <a:solidFill>
              <a:srgbClr val="E84617"/>
            </a:solidFill>
            <a:prstDash val="solid"/>
          </a:ln>
          <a:effectLst>
            <a:outerShdw blurRad="29718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9" name="Shape 7"/>
          <p:cNvSpPr/>
          <p:nvPr/>
        </p:nvSpPr>
        <p:spPr>
          <a:xfrm>
            <a:off x="5184577" y="3293150"/>
            <a:ext cx="91440" cy="2134433"/>
          </a:xfrm>
          <a:prstGeom prst="roundRect">
            <a:avLst>
              <a:gd name="adj" fmla="val 91163"/>
            </a:avLst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5497235" y="3514368"/>
            <a:ext cx="3704392" cy="6203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Consultoria sem governança é incompleta</a:t>
            </a:r>
            <a:endParaRPr lang="en-US" sz="1950" dirty="0"/>
          </a:p>
        </p:txBody>
      </p:sp>
      <p:sp>
        <p:nvSpPr>
          <p:cNvPr id="11" name="Text 9"/>
          <p:cNvSpPr/>
          <p:nvPr/>
        </p:nvSpPr>
        <p:spPr>
          <a:xfrm>
            <a:off x="5497235" y="4253746"/>
            <a:ext cx="3704392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Consultoria que presta serviço sem falar de governança na tomada de decisão entrega metade do trabalho.</a:t>
            </a:r>
            <a:endParaRPr lang="en-US" sz="1550" dirty="0"/>
          </a:p>
        </p:txBody>
      </p:sp>
      <p:sp>
        <p:nvSpPr>
          <p:cNvPr id="12" name="Shape 10"/>
          <p:cNvSpPr/>
          <p:nvPr/>
        </p:nvSpPr>
        <p:spPr>
          <a:xfrm>
            <a:off x="9621203" y="3293150"/>
            <a:ext cx="4215289" cy="2134433"/>
          </a:xfrm>
          <a:prstGeom prst="roundRect">
            <a:avLst>
              <a:gd name="adj" fmla="val 5141"/>
            </a:avLst>
          </a:prstGeom>
          <a:solidFill>
            <a:srgbClr val="E6E6E6"/>
          </a:solidFill>
          <a:ln w="22860">
            <a:solidFill>
              <a:srgbClr val="E84617"/>
            </a:solidFill>
            <a:prstDash val="solid"/>
          </a:ln>
          <a:effectLst>
            <a:outerShdw blurRad="29718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3" name="Shape 11"/>
          <p:cNvSpPr/>
          <p:nvPr/>
        </p:nvSpPr>
        <p:spPr>
          <a:xfrm>
            <a:off x="9598343" y="3293150"/>
            <a:ext cx="91440" cy="2134433"/>
          </a:xfrm>
          <a:prstGeom prst="roundRect">
            <a:avLst>
              <a:gd name="adj" fmla="val 91163"/>
            </a:avLst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4" name="Text 12"/>
          <p:cNvSpPr/>
          <p:nvPr/>
        </p:nvSpPr>
        <p:spPr>
          <a:xfrm>
            <a:off x="9911001" y="3514368"/>
            <a:ext cx="3704273" cy="6203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O problema do Master foi processo, não consultoria</a:t>
            </a:r>
            <a:endParaRPr lang="en-US" sz="1950" dirty="0"/>
          </a:p>
        </p:txBody>
      </p:sp>
      <p:sp>
        <p:nvSpPr>
          <p:cNvPr id="15" name="Text 13"/>
          <p:cNvSpPr/>
          <p:nvPr/>
        </p:nvSpPr>
        <p:spPr>
          <a:xfrm>
            <a:off x="9911001" y="4253746"/>
            <a:ext cx="3704273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Não foi a "</a:t>
            </a:r>
            <a:r>
              <a:rPr lang="en-US" sz="1550" dirty="0" err="1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consultoria</a:t>
            </a: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550" dirty="0" err="1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malvadona</a:t>
            </a: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“? </a:t>
            </a:r>
          </a:p>
          <a:p>
            <a:pPr marL="0" indent="0" algn="l">
              <a:lnSpc>
                <a:spcPts val="2500"/>
              </a:lnSpc>
              <a:buNone/>
            </a:pPr>
            <a:r>
              <a:rPr lang="en-US" sz="1550" dirty="0" err="1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foi</a:t>
            </a: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a ausência de </a:t>
            </a:r>
            <a:r>
              <a:rPr lang="en-US" sz="1550" dirty="0" err="1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processo</a:t>
            </a: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? e a falta de transparência </a:t>
            </a:r>
            <a:r>
              <a:rPr lang="en-US" sz="1550" dirty="0" err="1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na</a:t>
            </a: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550" dirty="0" err="1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distribuição</a:t>
            </a: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?</a:t>
            </a:r>
            <a:endParaRPr lang="en-US" sz="1550" dirty="0"/>
          </a:p>
        </p:txBody>
      </p:sp>
      <p:sp>
        <p:nvSpPr>
          <p:cNvPr id="16" name="Shape 14"/>
          <p:cNvSpPr/>
          <p:nvPr/>
        </p:nvSpPr>
        <p:spPr>
          <a:xfrm>
            <a:off x="793790" y="5650825"/>
            <a:ext cx="13042821" cy="843201"/>
          </a:xfrm>
          <a:prstGeom prst="roundRect">
            <a:avLst>
              <a:gd name="adj" fmla="val 9886"/>
            </a:avLst>
          </a:prstGeom>
          <a:solidFill>
            <a:srgbClr val="F8C8B9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148" y="5953720"/>
            <a:ext cx="248007" cy="198358"/>
          </a:xfrm>
          <a:prstGeom prst="rect">
            <a:avLst/>
          </a:prstGeom>
        </p:spPr>
      </p:pic>
      <p:sp>
        <p:nvSpPr>
          <p:cNvPr id="18" name="Text 15"/>
          <p:cNvSpPr/>
          <p:nvPr/>
        </p:nvSpPr>
        <p:spPr>
          <a:xfrm>
            <a:off x="1438513" y="5898713"/>
            <a:ext cx="12199739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i="1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"É mais fácil manter o senso comum."</a:t>
            </a:r>
            <a:endParaRPr lang="en-US" sz="1550" dirty="0"/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541C03E0-A7DC-DE1C-A1AE-7DEBBF5905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137648"/>
            <a:ext cx="7459266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O que Querem que Você Pense</a:t>
            </a:r>
            <a:endParaRPr lang="en-US" sz="3900" dirty="0"/>
          </a:p>
        </p:txBody>
      </p:sp>
      <p:sp>
        <p:nvSpPr>
          <p:cNvPr id="3" name="Shape 1"/>
          <p:cNvSpPr/>
          <p:nvPr/>
        </p:nvSpPr>
        <p:spPr>
          <a:xfrm>
            <a:off x="793790" y="3154561"/>
            <a:ext cx="13042821" cy="2937272"/>
          </a:xfrm>
          <a:prstGeom prst="roundRect">
            <a:avLst>
              <a:gd name="adj" fmla="val 2838"/>
            </a:avLst>
          </a:prstGeom>
          <a:solidFill>
            <a:srgbClr val="E84617"/>
          </a:solidFill>
          <a:ln w="7620">
            <a:solidFill>
              <a:srgbClr val="FF5F30"/>
            </a:solidFill>
            <a:prstDash val="solid"/>
          </a:ln>
          <a:effectLst>
            <a:outerShdw blurRad="29718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4" name="Shape 2"/>
          <p:cNvSpPr/>
          <p:nvPr/>
        </p:nvSpPr>
        <p:spPr>
          <a:xfrm>
            <a:off x="801410" y="3162181"/>
            <a:ext cx="6513790" cy="1461016"/>
          </a:xfrm>
          <a:prstGeom prst="roundRect">
            <a:avLst>
              <a:gd name="adj" fmla="val 5706"/>
            </a:avLst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" name="Text 3"/>
          <p:cNvSpPr/>
          <p:nvPr/>
        </p:nvSpPr>
        <p:spPr>
          <a:xfrm>
            <a:off x="999768" y="3360539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strike="sngStrike" dirty="0">
                <a:solidFill>
                  <a:srgbClr val="FFFFFF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Que a 5.272 é ruim</a:t>
            </a:r>
            <a:endParaRPr lang="en-US" sz="1950" dirty="0"/>
          </a:p>
        </p:txBody>
      </p:sp>
      <p:sp>
        <p:nvSpPr>
          <p:cNvPr id="6" name="Text 4"/>
          <p:cNvSpPr/>
          <p:nvPr/>
        </p:nvSpPr>
        <p:spPr>
          <a:xfrm>
            <a:off x="999768" y="3789759"/>
            <a:ext cx="611707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Narrativa conveniente para quem perdeu espaço com a nova norma.</a:t>
            </a:r>
            <a:endParaRPr lang="en-US" sz="1550" dirty="0"/>
          </a:p>
        </p:txBody>
      </p:sp>
      <p:sp>
        <p:nvSpPr>
          <p:cNvPr id="7" name="Shape 5"/>
          <p:cNvSpPr/>
          <p:nvPr/>
        </p:nvSpPr>
        <p:spPr>
          <a:xfrm>
            <a:off x="7315200" y="3162181"/>
            <a:ext cx="6513790" cy="1461016"/>
          </a:xfrm>
          <a:prstGeom prst="rect">
            <a:avLst/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8" name="Shape 6"/>
          <p:cNvSpPr/>
          <p:nvPr/>
        </p:nvSpPr>
        <p:spPr>
          <a:xfrm>
            <a:off x="7315200" y="3162181"/>
            <a:ext cx="22860" cy="1461016"/>
          </a:xfrm>
          <a:prstGeom prst="roundRect">
            <a:avLst>
              <a:gd name="adj" fmla="val 364651"/>
            </a:avLst>
          </a:prstGeom>
          <a:solidFill>
            <a:srgbClr val="FF5F3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9" name="Text 7"/>
          <p:cNvSpPr/>
          <p:nvPr/>
        </p:nvSpPr>
        <p:spPr>
          <a:xfrm>
            <a:off x="7513558" y="3360539"/>
            <a:ext cx="5825847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strike="sngStrike" dirty="0">
                <a:solidFill>
                  <a:srgbClr val="FFFFFF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Que a consultoria pode te obrigar a fazer Master</a:t>
            </a:r>
            <a:endParaRPr lang="en-US" sz="1950" dirty="0"/>
          </a:p>
        </p:txBody>
      </p:sp>
      <p:sp>
        <p:nvSpPr>
          <p:cNvPr id="10" name="Text 8"/>
          <p:cNvSpPr/>
          <p:nvPr/>
        </p:nvSpPr>
        <p:spPr>
          <a:xfrm>
            <a:off x="7513558" y="3789759"/>
            <a:ext cx="611707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Confunde responsabilidade de distribuição com responsabilidade de assessoria.</a:t>
            </a:r>
            <a:endParaRPr lang="en-US" sz="1550" dirty="0"/>
          </a:p>
        </p:txBody>
      </p:sp>
      <p:sp>
        <p:nvSpPr>
          <p:cNvPr id="11" name="Shape 9"/>
          <p:cNvSpPr/>
          <p:nvPr/>
        </p:nvSpPr>
        <p:spPr>
          <a:xfrm>
            <a:off x="801410" y="4623197"/>
            <a:ext cx="6513790" cy="1461016"/>
          </a:xfrm>
          <a:prstGeom prst="rect">
            <a:avLst/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2" name="Shape 10"/>
          <p:cNvSpPr/>
          <p:nvPr/>
        </p:nvSpPr>
        <p:spPr>
          <a:xfrm>
            <a:off x="801410" y="4623197"/>
            <a:ext cx="6513790" cy="22860"/>
          </a:xfrm>
          <a:prstGeom prst="roundRect">
            <a:avLst>
              <a:gd name="adj" fmla="val 364651"/>
            </a:avLst>
          </a:prstGeom>
          <a:solidFill>
            <a:srgbClr val="FF5F3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3" name="Text 11"/>
          <p:cNvSpPr/>
          <p:nvPr/>
        </p:nvSpPr>
        <p:spPr>
          <a:xfrm>
            <a:off x="999768" y="4821555"/>
            <a:ext cx="5626894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strike="sngStrike" dirty="0">
                <a:solidFill>
                  <a:srgbClr val="FFFFFF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Que a consultoria deveria ter avisado em 2024</a:t>
            </a:r>
            <a:endParaRPr lang="en-US" sz="1950" dirty="0"/>
          </a:p>
        </p:txBody>
      </p:sp>
      <p:sp>
        <p:nvSpPr>
          <p:cNvPr id="14" name="Text 12"/>
          <p:cNvSpPr/>
          <p:nvPr/>
        </p:nvSpPr>
        <p:spPr>
          <a:xfrm>
            <a:off x="999768" y="5250775"/>
            <a:ext cx="611707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Quando agências internacionais reguladas </a:t>
            </a:r>
            <a:r>
              <a:rPr lang="en-US" sz="1550" b="1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aumentaram</a:t>
            </a: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o rating de crédito do Master.</a:t>
            </a:r>
            <a:endParaRPr lang="en-US" sz="1550" dirty="0"/>
          </a:p>
        </p:txBody>
      </p:sp>
      <p:sp>
        <p:nvSpPr>
          <p:cNvPr id="15" name="Shape 13"/>
          <p:cNvSpPr/>
          <p:nvPr/>
        </p:nvSpPr>
        <p:spPr>
          <a:xfrm>
            <a:off x="7315200" y="4623197"/>
            <a:ext cx="6513790" cy="1461016"/>
          </a:xfrm>
          <a:prstGeom prst="rect">
            <a:avLst/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6" name="Shape 14"/>
          <p:cNvSpPr/>
          <p:nvPr/>
        </p:nvSpPr>
        <p:spPr>
          <a:xfrm>
            <a:off x="7315200" y="4623197"/>
            <a:ext cx="22860" cy="1461016"/>
          </a:xfrm>
          <a:prstGeom prst="roundRect">
            <a:avLst>
              <a:gd name="adj" fmla="val 364651"/>
            </a:avLst>
          </a:prstGeom>
          <a:solidFill>
            <a:srgbClr val="FF5F3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7" name="Shape 15"/>
          <p:cNvSpPr/>
          <p:nvPr/>
        </p:nvSpPr>
        <p:spPr>
          <a:xfrm>
            <a:off x="7315200" y="4623197"/>
            <a:ext cx="6513790" cy="22860"/>
          </a:xfrm>
          <a:prstGeom prst="roundRect">
            <a:avLst>
              <a:gd name="adj" fmla="val 364651"/>
            </a:avLst>
          </a:prstGeom>
          <a:solidFill>
            <a:srgbClr val="FF5F3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8" name="Text 16"/>
          <p:cNvSpPr/>
          <p:nvPr/>
        </p:nvSpPr>
        <p:spPr>
          <a:xfrm>
            <a:off x="7513558" y="4821555"/>
            <a:ext cx="4443651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strike="sngStrike" dirty="0">
                <a:solidFill>
                  <a:srgbClr val="FFFFFF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Que a 5.272 foi escrita por amadores</a:t>
            </a:r>
            <a:endParaRPr lang="en-US" sz="1950" dirty="0"/>
          </a:p>
        </p:txBody>
      </p:sp>
      <p:sp>
        <p:nvSpPr>
          <p:cNvPr id="19" name="Text 17"/>
          <p:cNvSpPr/>
          <p:nvPr/>
        </p:nvSpPr>
        <p:spPr>
          <a:xfrm>
            <a:off x="7513558" y="5250775"/>
            <a:ext cx="611707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Mais fácil atacar a norma do que admitir que o problema era de processo e </a:t>
            </a:r>
            <a:r>
              <a:rPr lang="en-US" sz="1550" dirty="0" err="1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transparência</a:t>
            </a: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550" dirty="0" err="1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na</a:t>
            </a: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550" dirty="0" err="1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distribuição</a:t>
            </a: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.</a:t>
            </a:r>
            <a:endParaRPr lang="en-US" sz="1550" dirty="0"/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426E8130-D746-9087-E2FF-FCA318D8E0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384935"/>
            <a:ext cx="7556421" cy="12401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Aqui no Rio de Janeiro é Fácil Falar Disso</a:t>
            </a:r>
            <a:endParaRPr lang="en-US" sz="3900" dirty="0"/>
          </a:p>
        </p:txBody>
      </p:sp>
      <p:sp>
        <p:nvSpPr>
          <p:cNvPr id="4" name="Shape 1"/>
          <p:cNvSpPr/>
          <p:nvPr/>
        </p:nvSpPr>
        <p:spPr>
          <a:xfrm>
            <a:off x="6137315" y="2922746"/>
            <a:ext cx="3821906" cy="3921919"/>
          </a:xfrm>
          <a:prstGeom prst="roundRect">
            <a:avLst>
              <a:gd name="adj" fmla="val 3739"/>
            </a:avLst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" name="Text 2"/>
          <p:cNvSpPr/>
          <p:nvPr/>
        </p:nvSpPr>
        <p:spPr>
          <a:xfrm>
            <a:off x="6335673" y="3121104"/>
            <a:ext cx="2922151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000000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Crédito &amp; Mercado — RJ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6335673" y="3629620"/>
            <a:ext cx="3425190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Dos mais de </a:t>
            </a:r>
            <a:r>
              <a:rPr lang="en-US" sz="1550" b="1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30 clientes</a:t>
            </a:r>
            <a:r>
              <a:rPr lang="en-US" sz="1550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que a Crédito &amp; Mercado tem no Rio de Janeiro — </a:t>
            </a:r>
            <a:r>
              <a:rPr lang="en-US" sz="1550" b="1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nenhum aplicou em Master.</a:t>
            </a:r>
            <a:endParaRPr lang="en-US" sz="1550" dirty="0"/>
          </a:p>
        </p:txBody>
      </p:sp>
      <p:sp>
        <p:nvSpPr>
          <p:cNvPr id="7" name="Text 4"/>
          <p:cNvSpPr/>
          <p:nvPr/>
        </p:nvSpPr>
        <p:spPr>
          <a:xfrm>
            <a:off x="10308074" y="3121104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A pergunta certa</a:t>
            </a:r>
            <a:endParaRPr lang="en-US" sz="1950" dirty="0"/>
          </a:p>
        </p:txBody>
      </p:sp>
      <p:sp>
        <p:nvSpPr>
          <p:cNvPr id="8" name="Text 5"/>
          <p:cNvSpPr/>
          <p:nvPr/>
        </p:nvSpPr>
        <p:spPr>
          <a:xfrm>
            <a:off x="10308074" y="3629620"/>
            <a:ext cx="3536156" cy="1587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Os RPPS do RJ que aplicaram tinham consultoria. Qual? Não interessa.</a:t>
            </a:r>
            <a:endParaRPr lang="en-US" sz="1550" dirty="0"/>
          </a:p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 pergunta certa é: quem era o distribuidor?</a:t>
            </a:r>
            <a:endParaRPr lang="en-US" sz="1550" dirty="0"/>
          </a:p>
        </p:txBody>
      </p:sp>
      <p:sp>
        <p:nvSpPr>
          <p:cNvPr id="9" name="Text 6"/>
          <p:cNvSpPr/>
          <p:nvPr/>
        </p:nvSpPr>
        <p:spPr>
          <a:xfrm>
            <a:off x="10308074" y="5395913"/>
            <a:ext cx="3536156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 5.272 trouxe para o jogo, pela primeira vez, quem de fato é responsável por vender investimentos — bons ou ruins.</a:t>
            </a:r>
            <a:endParaRPr lang="en-US" sz="1550"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C72FBE83-909E-EF37-AB77-708EF9FF15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872258"/>
            <a:ext cx="4742498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Congresso AEPREMERJ — Fechamento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793790" y="2261711"/>
            <a:ext cx="5160764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A Escolha é de Vocês</a:t>
            </a:r>
            <a:endParaRPr lang="en-US" sz="3900" dirty="0"/>
          </a:p>
        </p:txBody>
      </p:sp>
      <p:sp>
        <p:nvSpPr>
          <p:cNvPr id="4" name="Shape 2"/>
          <p:cNvSpPr/>
          <p:nvPr/>
        </p:nvSpPr>
        <p:spPr>
          <a:xfrm>
            <a:off x="793790" y="3179445"/>
            <a:ext cx="13042821" cy="1793796"/>
          </a:xfrm>
          <a:prstGeom prst="roundRect">
            <a:avLst>
              <a:gd name="adj" fmla="val 4647"/>
            </a:avLst>
          </a:prstGeom>
          <a:solidFill>
            <a:srgbClr val="E84617"/>
          </a:solidFill>
          <a:ln w="7620">
            <a:solidFill>
              <a:srgbClr val="FF5F30"/>
            </a:solidFill>
            <a:prstDash val="solid"/>
          </a:ln>
          <a:effectLst>
            <a:outerShdw blurRad="29718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5" name="Shape 3"/>
          <p:cNvSpPr/>
          <p:nvPr/>
        </p:nvSpPr>
        <p:spPr>
          <a:xfrm>
            <a:off x="801410" y="3187065"/>
            <a:ext cx="6513790" cy="1778556"/>
          </a:xfrm>
          <a:prstGeom prst="roundRect">
            <a:avLst>
              <a:gd name="adj" fmla="val 4687"/>
            </a:avLst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999768" y="3385423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Opção 1</a:t>
            </a:r>
            <a:endParaRPr lang="en-US" sz="1950" dirty="0"/>
          </a:p>
        </p:txBody>
      </p:sp>
      <p:sp>
        <p:nvSpPr>
          <p:cNvPr id="7" name="Text 5"/>
          <p:cNvSpPr/>
          <p:nvPr/>
        </p:nvSpPr>
        <p:spPr>
          <a:xfrm>
            <a:off x="999768" y="3814643"/>
            <a:ext cx="611707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Fique com o senso comum. Continue criticando o Pró-Gestão, a resolução e a consultoria que nunca teve medo de se posicionar.</a:t>
            </a:r>
            <a:endParaRPr lang="en-US" sz="1550" dirty="0"/>
          </a:p>
        </p:txBody>
      </p:sp>
      <p:sp>
        <p:nvSpPr>
          <p:cNvPr id="8" name="Shape 6"/>
          <p:cNvSpPr/>
          <p:nvPr/>
        </p:nvSpPr>
        <p:spPr>
          <a:xfrm>
            <a:off x="7315200" y="3187065"/>
            <a:ext cx="6513790" cy="1778556"/>
          </a:xfrm>
          <a:prstGeom prst="rect">
            <a:avLst/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9" name="Shape 7"/>
          <p:cNvSpPr/>
          <p:nvPr/>
        </p:nvSpPr>
        <p:spPr>
          <a:xfrm>
            <a:off x="7315200" y="3187065"/>
            <a:ext cx="22860" cy="1778556"/>
          </a:xfrm>
          <a:prstGeom prst="roundRect">
            <a:avLst>
              <a:gd name="adj" fmla="val 364651"/>
            </a:avLst>
          </a:prstGeom>
          <a:solidFill>
            <a:srgbClr val="FF5F3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0" name="Text 8"/>
          <p:cNvSpPr/>
          <p:nvPr/>
        </p:nvSpPr>
        <p:spPr>
          <a:xfrm>
            <a:off x="7513558" y="3385423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Opção 2</a:t>
            </a:r>
            <a:endParaRPr lang="en-US" sz="1950" dirty="0"/>
          </a:p>
        </p:txBody>
      </p:sp>
      <p:sp>
        <p:nvSpPr>
          <p:cNvPr id="11" name="Text 9"/>
          <p:cNvSpPr/>
          <p:nvPr/>
        </p:nvSpPr>
        <p:spPr>
          <a:xfrm>
            <a:off x="7513558" y="3814643"/>
            <a:ext cx="6117074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Se quiser uma consultoria que te ensina a tomar a melhor decisão — aplicando o que há de melhor em governança — </a:t>
            </a:r>
            <a:r>
              <a:rPr lang="en-US" sz="1550" b="1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sou Renan Calamia, da Crédito &amp; Mercado.</a:t>
            </a:r>
            <a:endParaRPr lang="en-US" sz="1550" dirty="0"/>
          </a:p>
        </p:txBody>
      </p:sp>
      <p:sp>
        <p:nvSpPr>
          <p:cNvPr id="12" name="Shape 10"/>
          <p:cNvSpPr/>
          <p:nvPr/>
        </p:nvSpPr>
        <p:spPr>
          <a:xfrm>
            <a:off x="793790" y="5196483"/>
            <a:ext cx="13042821" cy="1160740"/>
          </a:xfrm>
          <a:prstGeom prst="roundRect">
            <a:avLst>
              <a:gd name="adj" fmla="val 7182"/>
            </a:avLst>
          </a:prstGeom>
          <a:solidFill>
            <a:srgbClr val="B6FCB8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148" y="5499378"/>
            <a:ext cx="248007" cy="198358"/>
          </a:xfrm>
          <a:prstGeom prst="rect">
            <a:avLst/>
          </a:prstGeom>
        </p:spPr>
      </p:pic>
      <p:sp>
        <p:nvSpPr>
          <p:cNvPr id="14" name="Text 11"/>
          <p:cNvSpPr/>
          <p:nvPr/>
        </p:nvSpPr>
        <p:spPr>
          <a:xfrm>
            <a:off x="1438513" y="5444371"/>
            <a:ext cx="12199739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Entre em contato: </a:t>
            </a:r>
            <a:r>
              <a:rPr lang="en-US" sz="1550" b="1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Renan Calamia | Crédito &amp; Mercado</a:t>
            </a:r>
            <a:r>
              <a:rPr lang="en-US" sz="1550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 escolha é de vocês.</a:t>
            </a:r>
            <a:endParaRPr lang="en-US" sz="1550" dirty="0"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8351FC3C-9B6C-4F18-4BD5-4D1F5F92BD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3"/>
          <p:cNvSpPr/>
          <p:nvPr/>
        </p:nvSpPr>
        <p:spPr>
          <a:xfrm>
            <a:off x="3263468" y="6284176"/>
            <a:ext cx="3473053" cy="1587818"/>
          </a:xfrm>
          <a:prstGeom prst="roundRect">
            <a:avLst>
              <a:gd name="adj" fmla="val 4647"/>
            </a:avLst>
          </a:prstGeom>
          <a:solidFill>
            <a:srgbClr val="E84617"/>
          </a:solidFill>
          <a:ln w="7620">
            <a:solidFill>
              <a:srgbClr val="FF5F30"/>
            </a:solidFill>
            <a:prstDash val="solid"/>
          </a:ln>
          <a:effectLst>
            <a:outerShdw blurRad="29718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7" name="Text 4"/>
          <p:cNvSpPr/>
          <p:nvPr/>
        </p:nvSpPr>
        <p:spPr>
          <a:xfrm>
            <a:off x="3402366" y="6319790"/>
            <a:ext cx="2342007" cy="2745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Governança</a:t>
            </a:r>
            <a:endParaRPr lang="en-US" sz="1950" dirty="0"/>
          </a:p>
        </p:txBody>
      </p:sp>
      <p:sp>
        <p:nvSpPr>
          <p:cNvPr id="8" name="Text 5"/>
          <p:cNvSpPr/>
          <p:nvPr/>
        </p:nvSpPr>
        <p:spPr>
          <a:xfrm>
            <a:off x="3446382" y="6822783"/>
            <a:ext cx="3084161" cy="843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Processo decisório estruturado com Pró-Gestão e Política de Investimentos.</a:t>
            </a:r>
            <a:endParaRPr lang="en-US" sz="1550" dirty="0"/>
          </a:p>
        </p:txBody>
      </p:sp>
      <p:sp>
        <p:nvSpPr>
          <p:cNvPr id="9" name="Shape 6"/>
          <p:cNvSpPr/>
          <p:nvPr/>
        </p:nvSpPr>
        <p:spPr>
          <a:xfrm>
            <a:off x="7140857" y="6284176"/>
            <a:ext cx="3473053" cy="1587818"/>
          </a:xfrm>
          <a:prstGeom prst="roundRect">
            <a:avLst>
              <a:gd name="adj" fmla="val 4647"/>
            </a:avLst>
          </a:prstGeom>
          <a:solidFill>
            <a:srgbClr val="E84617"/>
          </a:solidFill>
          <a:ln w="7620">
            <a:solidFill>
              <a:srgbClr val="FF5F30"/>
            </a:solidFill>
            <a:prstDash val="solid"/>
          </a:ln>
          <a:effectLst>
            <a:outerShdw blurRad="29718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0" name="Text 7"/>
          <p:cNvSpPr/>
          <p:nvPr/>
        </p:nvSpPr>
        <p:spPr>
          <a:xfrm>
            <a:off x="7279755" y="6319790"/>
            <a:ext cx="2342007" cy="2745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FFFFFF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Transparência</a:t>
            </a:r>
            <a:endParaRPr lang="en-US" sz="1950" dirty="0"/>
          </a:p>
        </p:txBody>
      </p:sp>
      <p:sp>
        <p:nvSpPr>
          <p:cNvPr id="11" name="Text 8"/>
          <p:cNvSpPr/>
          <p:nvPr/>
        </p:nvSpPr>
        <p:spPr>
          <a:xfrm>
            <a:off x="7323771" y="6786321"/>
            <a:ext cx="3084161" cy="5621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Clareza sobre quem distribui, quem assessora e quem decide.</a:t>
            </a:r>
            <a:endParaRPr lang="en-US" sz="1550" dirty="0"/>
          </a:p>
        </p:txBody>
      </p:sp>
      <p:sp>
        <p:nvSpPr>
          <p:cNvPr id="15" name="Text 2">
            <a:extLst>
              <a:ext uri="{FF2B5EF4-FFF2-40B4-BE49-F238E27FC236}">
                <a16:creationId xmlns:a16="http://schemas.microsoft.com/office/drawing/2014/main" id="{27939B9C-AF1B-EAB8-DFD5-4ADD0170EBA8}"/>
              </a:ext>
            </a:extLst>
          </p:cNvPr>
          <p:cNvSpPr/>
          <p:nvPr/>
        </p:nvSpPr>
        <p:spPr>
          <a:xfrm>
            <a:off x="990336" y="237154"/>
            <a:ext cx="3654920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E84817"/>
                </a:solidFill>
                <a:latin typeface="Gentona Book" panose="00000500000000000000" pitchFamily="50" charset="0"/>
                <a:ea typeface="Inter Bold" pitchFamily="34" charset="-122"/>
                <a:cs typeface="Inter Bold" pitchFamily="34" charset="-120"/>
              </a:rPr>
              <a:t>Contato:</a:t>
            </a:r>
            <a:endParaRPr lang="en-US" sz="3900" dirty="0">
              <a:latin typeface="Gentona Book" panose="00000500000000000000" pitchFamily="50" charset="0"/>
            </a:endParaRPr>
          </a:p>
        </p:txBody>
      </p:sp>
      <p:pic>
        <p:nvPicPr>
          <p:cNvPr id="17" name="Imagem 16" descr="Desenho de uma placa&#10;&#10;O conteúdo gerado por IA pode estar incorreto.">
            <a:extLst>
              <a:ext uri="{FF2B5EF4-FFF2-40B4-BE49-F238E27FC236}">
                <a16:creationId xmlns:a16="http://schemas.microsoft.com/office/drawing/2014/main" id="{0CEC8FAF-2FB7-3F12-5E74-957EA94941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051" y="2281394"/>
            <a:ext cx="2761392" cy="1759238"/>
          </a:xfrm>
          <a:prstGeom prst="rect">
            <a:avLst/>
          </a:prstGeom>
        </p:spPr>
      </p:pic>
      <p:sp>
        <p:nvSpPr>
          <p:cNvPr id="18" name="CaixaDeTexto 17">
            <a:extLst>
              <a:ext uri="{FF2B5EF4-FFF2-40B4-BE49-F238E27FC236}">
                <a16:creationId xmlns:a16="http://schemas.microsoft.com/office/drawing/2014/main" id="{030A8E19-04BC-C06B-DA54-A2851B44D543}"/>
              </a:ext>
            </a:extLst>
          </p:cNvPr>
          <p:cNvSpPr txBox="1"/>
          <p:nvPr/>
        </p:nvSpPr>
        <p:spPr>
          <a:xfrm>
            <a:off x="8630292" y="4040632"/>
            <a:ext cx="37929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pc="40" dirty="0">
                <a:solidFill>
                  <a:srgbClr val="E84817"/>
                </a:solidFill>
                <a:latin typeface="Gentona Book" panose="00000500000000000000" pitchFamily="50" charset="0"/>
                <a:cs typeface="Arial" panose="020B0604020202020204" pitchFamily="34" charset="0"/>
              </a:rPr>
              <a:t>[</a:t>
            </a:r>
            <a:r>
              <a:rPr lang="pt-BR" spc="40" dirty="0">
                <a:solidFill>
                  <a:srgbClr val="3E4040"/>
                </a:solidFill>
                <a:latin typeface="Gentona Book" panose="00000500000000000000" pitchFamily="50" charset="0"/>
                <a:cs typeface="Arial" panose="020B0604020202020204" pitchFamily="34" charset="0"/>
              </a:rPr>
              <a:t>a parceria que garante o futuro.</a:t>
            </a:r>
            <a:r>
              <a:rPr lang="pt-BR" spc="40" dirty="0">
                <a:solidFill>
                  <a:srgbClr val="E84817"/>
                </a:solidFill>
                <a:latin typeface="Gentona Book" panose="00000500000000000000" pitchFamily="50" charset="0"/>
                <a:cs typeface="Arial" panose="020B0604020202020204" pitchFamily="34" charset="0"/>
              </a:rPr>
              <a:t>]</a:t>
            </a:r>
            <a:r>
              <a:rPr lang="pt-BR" spc="40" dirty="0">
                <a:solidFill>
                  <a:srgbClr val="3E4040"/>
                </a:solidFill>
                <a:latin typeface="Gentona Book" panose="00000500000000000000" pitchFamily="50" charset="0"/>
                <a:cs typeface="Arial" panose="020B0604020202020204" pitchFamily="34" charset="0"/>
              </a:rPr>
              <a:t> </a:t>
            </a:r>
            <a:endParaRPr lang="pt-BR" dirty="0">
              <a:solidFill>
                <a:srgbClr val="3E4040"/>
              </a:solidFill>
              <a:latin typeface="Gentona Book" panose="00000500000000000000" pitchFamily="50" charset="0"/>
            </a:endParaRP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50E726C6-82A9-73DF-C189-CE81445F34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230" y="246193"/>
            <a:ext cx="595341" cy="602000"/>
          </a:xfrm>
          <a:prstGeom prst="rect">
            <a:avLst/>
          </a:prstGeom>
        </p:spPr>
      </p:pic>
      <p:sp>
        <p:nvSpPr>
          <p:cNvPr id="20" name="Text 2">
            <a:extLst>
              <a:ext uri="{FF2B5EF4-FFF2-40B4-BE49-F238E27FC236}">
                <a16:creationId xmlns:a16="http://schemas.microsoft.com/office/drawing/2014/main" id="{B019F360-D80D-9F18-4708-53F05D17AFEC}"/>
              </a:ext>
            </a:extLst>
          </p:cNvPr>
          <p:cNvSpPr/>
          <p:nvPr/>
        </p:nvSpPr>
        <p:spPr>
          <a:xfrm>
            <a:off x="9464804" y="4693362"/>
            <a:ext cx="2288832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850"/>
              </a:lnSpc>
              <a:buNone/>
            </a:pPr>
            <a:r>
              <a:rPr lang="en-US" sz="3900" b="1" dirty="0" err="1">
                <a:solidFill>
                  <a:srgbClr val="E84817"/>
                </a:solidFill>
                <a:latin typeface="Gentona Book" panose="00000500000000000000" pitchFamily="50" charset="0"/>
                <a:ea typeface="Inter Bold" pitchFamily="34" charset="-122"/>
                <a:cs typeface="Inter Bold" pitchFamily="34" charset="-120"/>
              </a:rPr>
              <a:t>Obrigado</a:t>
            </a:r>
            <a:r>
              <a:rPr lang="en-US" sz="3900" b="1" dirty="0">
                <a:solidFill>
                  <a:srgbClr val="E84817"/>
                </a:solidFill>
                <a:latin typeface="Gentona Book" panose="00000500000000000000" pitchFamily="50" charset="0"/>
                <a:ea typeface="Inter Bold" pitchFamily="34" charset="-122"/>
                <a:cs typeface="Inter Bold" pitchFamily="34" charset="-120"/>
              </a:rPr>
              <a:t>!</a:t>
            </a:r>
            <a:endParaRPr lang="en-US" sz="3900" dirty="0">
              <a:latin typeface="Gentona Book" panose="00000500000000000000" pitchFamily="50" charset="0"/>
            </a:endParaRPr>
          </a:p>
        </p:txBody>
      </p:sp>
      <p:pic>
        <p:nvPicPr>
          <p:cNvPr id="21" name="Imagem 20" descr="Código QR&#10;&#10;O conteúdo gerado por IA pode estar incorreto.">
            <a:extLst>
              <a:ext uri="{FF2B5EF4-FFF2-40B4-BE49-F238E27FC236}">
                <a16:creationId xmlns:a16="http://schemas.microsoft.com/office/drawing/2014/main" id="{1E915B52-B740-7BC0-E37A-430FCEA9E98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51639"/>
          <a:stretch>
            <a:fillRect/>
          </a:stretch>
        </p:blipFill>
        <p:spPr>
          <a:xfrm>
            <a:off x="2891879" y="1314934"/>
            <a:ext cx="4547436" cy="4818898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728863C3-5967-9B69-F6C3-4A5639EED7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86282"/>
            <a:ext cx="341947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A pergunta que divide a sala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793790" y="2294096"/>
            <a:ext cx="13042821" cy="25674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6700"/>
              </a:lnSpc>
              <a:buNone/>
            </a:pPr>
            <a:r>
              <a:rPr lang="en-US" sz="535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Levantem a mão quem acha que a Resolução CMN 5.272/2025 foi ruim para os RPPS.</a:t>
            </a:r>
            <a:endParaRPr lang="en-US" sz="5350" dirty="0"/>
          </a:p>
        </p:txBody>
      </p:sp>
      <p:sp>
        <p:nvSpPr>
          <p:cNvPr id="4" name="Text 2"/>
          <p:cNvSpPr/>
          <p:nvPr/>
        </p:nvSpPr>
        <p:spPr>
          <a:xfrm>
            <a:off x="793790" y="5159216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Antes de começar — sem resposta ainda. Apenas a pergunta.</a:t>
            </a:r>
            <a:endParaRPr lang="en-US" sz="1550" dirty="0"/>
          </a:p>
        </p:txBody>
      </p:sp>
      <p:sp>
        <p:nvSpPr>
          <p:cNvPr id="5" name="Shape 3"/>
          <p:cNvSpPr/>
          <p:nvPr/>
        </p:nvSpPr>
        <p:spPr>
          <a:xfrm>
            <a:off x="793790" y="5699998"/>
            <a:ext cx="13042821" cy="843201"/>
          </a:xfrm>
          <a:prstGeom prst="roundRect">
            <a:avLst>
              <a:gd name="adj" fmla="val 9886"/>
            </a:avLst>
          </a:prstGeom>
          <a:solidFill>
            <a:srgbClr val="FCF2B5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148" y="6002893"/>
            <a:ext cx="248007" cy="198358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438513" y="5947886"/>
            <a:ext cx="12199739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Olhem ao redor. Essa divisão de opiniões é exatamente o problema que vamos resolver hoje.</a:t>
            </a:r>
            <a:endParaRPr lang="en-US" sz="1550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039670A5-A4C7-4A02-E4F2-7B267C750D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97587"/>
            <a:ext cx="7556421" cy="11782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r>
              <a:rPr lang="en-US" sz="37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O senso comum tem razão... Ou </a:t>
            </a:r>
            <a:r>
              <a:rPr lang="en-US" sz="3700" b="1" dirty="0" err="1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não</a:t>
            </a:r>
            <a:r>
              <a:rPr lang="en-US" sz="37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 tem?</a:t>
            </a:r>
            <a:endParaRPr lang="en-US" sz="3700" dirty="0"/>
          </a:p>
        </p:txBody>
      </p:sp>
      <p:sp>
        <p:nvSpPr>
          <p:cNvPr id="4" name="Text 1"/>
          <p:cNvSpPr/>
          <p:nvPr/>
        </p:nvSpPr>
        <p:spPr>
          <a:xfrm>
            <a:off x="6280190" y="2144435"/>
            <a:ext cx="7556421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Vamos validar os argumentos mais ouvidos. Tudo isso é verdade — e eu concordo com cada ponto:</a:t>
            </a:r>
            <a:endParaRPr lang="en-US" sz="1450" dirty="0"/>
          </a:p>
        </p:txBody>
      </p:sp>
      <p:sp>
        <p:nvSpPr>
          <p:cNvPr id="5" name="Shape 2"/>
          <p:cNvSpPr/>
          <p:nvPr/>
        </p:nvSpPr>
        <p:spPr>
          <a:xfrm>
            <a:off x="6280190" y="2934295"/>
            <a:ext cx="7556421" cy="1413153"/>
          </a:xfrm>
          <a:prstGeom prst="roundRect">
            <a:avLst>
              <a:gd name="adj" fmla="val 7765"/>
            </a:avLst>
          </a:prstGeom>
          <a:solidFill>
            <a:srgbClr val="E6E6E6"/>
          </a:solidFill>
          <a:ln w="22860">
            <a:solidFill>
              <a:srgbClr val="E84617"/>
            </a:solidFill>
            <a:prstDash val="solid"/>
          </a:ln>
          <a:effectLst>
            <a:outerShdw blurRad="2819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6" name="Shape 3"/>
          <p:cNvSpPr/>
          <p:nvPr/>
        </p:nvSpPr>
        <p:spPr>
          <a:xfrm>
            <a:off x="6257330" y="2934295"/>
            <a:ext cx="91440" cy="1413153"/>
          </a:xfrm>
          <a:prstGeom prst="roundRect">
            <a:avLst>
              <a:gd name="adj" fmla="val 86605"/>
            </a:avLst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7" name="Text 4"/>
          <p:cNvSpPr/>
          <p:nvPr/>
        </p:nvSpPr>
        <p:spPr>
          <a:xfrm>
            <a:off x="6560106" y="3145631"/>
            <a:ext cx="3155752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Proíbe bater a meta atuarial</a:t>
            </a:r>
            <a:endParaRPr lang="en-US" sz="1850" dirty="0"/>
          </a:p>
        </p:txBody>
      </p:sp>
      <p:sp>
        <p:nvSpPr>
          <p:cNvPr id="8" name="Text 5"/>
          <p:cNvSpPr/>
          <p:nvPr/>
        </p:nvSpPr>
        <p:spPr>
          <a:xfrm>
            <a:off x="6560106" y="3547705"/>
            <a:ext cx="7065169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 resolução limita o acesso a produtos que poderiam entregar retornos acima da meta.</a:t>
            </a:r>
            <a:endParaRPr lang="en-US" sz="1450" dirty="0"/>
          </a:p>
        </p:txBody>
      </p:sp>
      <p:sp>
        <p:nvSpPr>
          <p:cNvPr id="9" name="Shape 6"/>
          <p:cNvSpPr/>
          <p:nvPr/>
        </p:nvSpPr>
        <p:spPr>
          <a:xfrm>
            <a:off x="6280190" y="4526518"/>
            <a:ext cx="7556421" cy="1413153"/>
          </a:xfrm>
          <a:prstGeom prst="roundRect">
            <a:avLst>
              <a:gd name="adj" fmla="val 7765"/>
            </a:avLst>
          </a:prstGeom>
          <a:solidFill>
            <a:srgbClr val="E6E6E6"/>
          </a:solidFill>
          <a:ln w="22860">
            <a:solidFill>
              <a:srgbClr val="E84617"/>
            </a:solidFill>
            <a:prstDash val="solid"/>
          </a:ln>
          <a:effectLst>
            <a:outerShdw blurRad="2819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0" name="Shape 7"/>
          <p:cNvSpPr/>
          <p:nvPr/>
        </p:nvSpPr>
        <p:spPr>
          <a:xfrm>
            <a:off x="6257330" y="4526518"/>
            <a:ext cx="91440" cy="1413153"/>
          </a:xfrm>
          <a:prstGeom prst="roundRect">
            <a:avLst>
              <a:gd name="adj" fmla="val 86605"/>
            </a:avLst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1" name="Text 8"/>
          <p:cNvSpPr/>
          <p:nvPr/>
        </p:nvSpPr>
        <p:spPr>
          <a:xfrm>
            <a:off x="6560106" y="4737854"/>
            <a:ext cx="4122182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Retira o Pró-Gestão de 1.900+ RPPS</a:t>
            </a:r>
            <a:endParaRPr lang="en-US" sz="1850" dirty="0"/>
          </a:p>
        </p:txBody>
      </p:sp>
      <p:sp>
        <p:nvSpPr>
          <p:cNvPr id="12" name="Text 9"/>
          <p:cNvSpPr/>
          <p:nvPr/>
        </p:nvSpPr>
        <p:spPr>
          <a:xfrm>
            <a:off x="6560106" y="5139928"/>
            <a:ext cx="7065169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Mais de 1.900 institutos perdem o enquadramento que tinham antes da nova norma.</a:t>
            </a:r>
            <a:endParaRPr lang="en-US" sz="1450" dirty="0"/>
          </a:p>
        </p:txBody>
      </p:sp>
      <p:sp>
        <p:nvSpPr>
          <p:cNvPr id="13" name="Shape 10"/>
          <p:cNvSpPr/>
          <p:nvPr/>
        </p:nvSpPr>
        <p:spPr>
          <a:xfrm>
            <a:off x="6280190" y="6118741"/>
            <a:ext cx="7556421" cy="1413153"/>
          </a:xfrm>
          <a:prstGeom prst="roundRect">
            <a:avLst>
              <a:gd name="adj" fmla="val 7765"/>
            </a:avLst>
          </a:prstGeom>
          <a:solidFill>
            <a:srgbClr val="E6E6E6"/>
          </a:solidFill>
          <a:ln w="22860">
            <a:solidFill>
              <a:srgbClr val="E84617"/>
            </a:solidFill>
            <a:prstDash val="solid"/>
          </a:ln>
          <a:effectLst>
            <a:outerShdw blurRad="2819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4" name="Shape 11"/>
          <p:cNvSpPr/>
          <p:nvPr/>
        </p:nvSpPr>
        <p:spPr>
          <a:xfrm>
            <a:off x="6257330" y="6118741"/>
            <a:ext cx="91440" cy="1413153"/>
          </a:xfrm>
          <a:prstGeom prst="roundRect">
            <a:avLst>
              <a:gd name="adj" fmla="val 86605"/>
            </a:avLst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Text 12"/>
          <p:cNvSpPr/>
          <p:nvPr/>
        </p:nvSpPr>
        <p:spPr>
          <a:xfrm>
            <a:off x="6560106" y="6330077"/>
            <a:ext cx="3000137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Pró-Gestão não é garantia</a:t>
            </a:r>
            <a:endParaRPr lang="en-US" sz="1850" dirty="0"/>
          </a:p>
        </p:txBody>
      </p:sp>
      <p:sp>
        <p:nvSpPr>
          <p:cNvPr id="16" name="Text 13"/>
          <p:cNvSpPr/>
          <p:nvPr/>
        </p:nvSpPr>
        <p:spPr>
          <a:xfrm>
            <a:off x="6560106" y="6732151"/>
            <a:ext cx="7065169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Os dois maiores RPPS que investiram no Master </a:t>
            </a:r>
            <a:r>
              <a:rPr lang="en-US" sz="1450" b="1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tinham</a:t>
            </a:r>
            <a:r>
              <a:rPr lang="en-US" sz="14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Pró-Gestão. O certificado não blindou ninguém.</a:t>
            </a:r>
            <a:endParaRPr lang="en-US" sz="1450" dirty="0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C1E18657-488D-BE51-31D5-CF551C8146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3516" y="6604644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674132"/>
            <a:ext cx="13042821" cy="53028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13900"/>
              </a:lnSpc>
              <a:buNone/>
            </a:pPr>
            <a:r>
              <a:rPr lang="en-US" sz="111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E se eu disser que a 5.272 é boa para vocês?</a:t>
            </a:r>
            <a:endParaRPr lang="en-US" sz="11100" dirty="0"/>
          </a:p>
        </p:txBody>
      </p:sp>
      <p:sp>
        <p:nvSpPr>
          <p:cNvPr id="3" name="Shape 1"/>
          <p:cNvSpPr/>
          <p:nvPr/>
        </p:nvSpPr>
        <p:spPr>
          <a:xfrm>
            <a:off x="793790" y="6382107"/>
            <a:ext cx="13042821" cy="14049"/>
          </a:xfrm>
          <a:prstGeom prst="rect">
            <a:avLst/>
          </a:prstGeom>
          <a:solidFill>
            <a:srgbClr val="666666">
              <a:alpha val="5000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" name="Text 2"/>
          <p:cNvSpPr/>
          <p:nvPr/>
        </p:nvSpPr>
        <p:spPr>
          <a:xfrm>
            <a:off x="793790" y="6805851"/>
            <a:ext cx="6966466" cy="2942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i="1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"Vão me chamar de louco. Vão dizer que não entendo nada de RPPS."</a:t>
            </a:r>
            <a:endParaRPr lang="en-US" sz="1450" dirty="0"/>
          </a:p>
        </p:txBody>
      </p:sp>
      <p:sp>
        <p:nvSpPr>
          <p:cNvPr id="5" name="Shape 3"/>
          <p:cNvSpPr/>
          <p:nvPr/>
        </p:nvSpPr>
        <p:spPr>
          <a:xfrm>
            <a:off x="8092083" y="6644640"/>
            <a:ext cx="5887879" cy="910828"/>
          </a:xfrm>
          <a:prstGeom prst="roundRect">
            <a:avLst>
              <a:gd name="adj" fmla="val 14905"/>
            </a:avLst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4"/>
          <p:cNvSpPr/>
          <p:nvPr/>
        </p:nvSpPr>
        <p:spPr>
          <a:xfrm>
            <a:off x="8280559" y="6805851"/>
            <a:ext cx="5510927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b="1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Precisamos entender a 5.272 de verdade — e parar de pensar o que querem que nós pensemos sobre ela.</a:t>
            </a:r>
            <a:endParaRPr lang="en-US" sz="1450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853F9849-6BE7-B03A-3144-1598ED6DE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3516" y="6604644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558177"/>
            <a:ext cx="5682734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Antes de defender — vamos nomear o erro real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793790" y="2947630"/>
            <a:ext cx="12720042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Art. 21, §10: O Erro Técnico que Precisa ser Corrigido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93790" y="4043958"/>
            <a:ext cx="7632025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O Art. 21, §10 da CMN 5.272/2025, em texto mal escrito, </a:t>
            </a:r>
            <a:r>
              <a:rPr lang="en-US" sz="1550" b="1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proíbe ou gera ambiguidade</a:t>
            </a: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sobre a atuação de toda uma cadeia de profissionais regulados e habilitados — os </a:t>
            </a:r>
            <a:r>
              <a:rPr lang="en-US" sz="1550" b="1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Agentes Autônomos de Investimento (AAI)</a:t>
            </a: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— junto aos RPPS.</a:t>
            </a:r>
            <a:endParaRPr lang="en-US" sz="1550" dirty="0"/>
          </a:p>
        </p:txBody>
      </p:sp>
      <p:sp>
        <p:nvSpPr>
          <p:cNvPr id="5" name="Text 3"/>
          <p:cNvSpPr/>
          <p:nvPr/>
        </p:nvSpPr>
        <p:spPr>
          <a:xfrm>
            <a:off x="793790" y="5175171"/>
            <a:ext cx="7632025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Isso é um erro técnico real, e precisa ser corrigido.</a:t>
            </a:r>
            <a:endParaRPr lang="en-US" sz="1550" dirty="0"/>
          </a:p>
        </p:txBody>
      </p:sp>
      <p:sp>
        <p:nvSpPr>
          <p:cNvPr id="6" name="Shape 4"/>
          <p:cNvSpPr/>
          <p:nvPr/>
        </p:nvSpPr>
        <p:spPr>
          <a:xfrm>
            <a:off x="8917543" y="4088606"/>
            <a:ext cx="4926568" cy="1160740"/>
          </a:xfrm>
          <a:prstGeom prst="roundRect">
            <a:avLst>
              <a:gd name="adj" fmla="val 7182"/>
            </a:avLst>
          </a:prstGeom>
          <a:solidFill>
            <a:srgbClr val="F8C8B9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5901" y="4391501"/>
            <a:ext cx="248007" cy="198358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9562267" y="4336494"/>
            <a:ext cx="4083487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Criticar o que está errado me dá o direito de defender o que está certo.</a:t>
            </a:r>
            <a:endParaRPr lang="en-US" sz="1550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DA02DD80-8116-DDDA-1708-8DD9E312DF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594003"/>
            <a:ext cx="7556421" cy="17673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r>
              <a:rPr lang="en-US" sz="37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Motivo 1: Quem Distribui Também Precisa Estar Enquadrado</a:t>
            </a:r>
            <a:endParaRPr lang="en-US" sz="3700" dirty="0"/>
          </a:p>
        </p:txBody>
      </p:sp>
      <p:sp>
        <p:nvSpPr>
          <p:cNvPr id="4" name="Text 1"/>
          <p:cNvSpPr/>
          <p:nvPr/>
        </p:nvSpPr>
        <p:spPr>
          <a:xfrm>
            <a:off x="6280190" y="2629972"/>
            <a:ext cx="7556421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Pela primeira vez, não basta o </a:t>
            </a:r>
            <a:r>
              <a:rPr lang="en-US" sz="1450" b="1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produto</a:t>
            </a:r>
            <a:r>
              <a:rPr lang="en-US" sz="14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estar enquadrado — o </a:t>
            </a:r>
            <a:r>
              <a:rPr lang="en-US" sz="1450" b="1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distribuidor</a:t>
            </a:r>
            <a:r>
              <a:rPr lang="en-US" sz="14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 também precisa estar habilitado e credenciado.</a:t>
            </a:r>
            <a:endParaRPr lang="en-US" sz="1450" dirty="0"/>
          </a:p>
        </p:txBody>
      </p:sp>
      <p:sp>
        <p:nvSpPr>
          <p:cNvPr id="5" name="Shape 2"/>
          <p:cNvSpPr/>
          <p:nvPr/>
        </p:nvSpPr>
        <p:spPr>
          <a:xfrm>
            <a:off x="6280190" y="3419832"/>
            <a:ext cx="3688675" cy="1382673"/>
          </a:xfrm>
          <a:prstGeom prst="roundRect">
            <a:avLst>
              <a:gd name="adj" fmla="val 5727"/>
            </a:avLst>
          </a:prstGeom>
          <a:solidFill>
            <a:srgbClr val="E84617"/>
          </a:solidFill>
          <a:ln w="7620">
            <a:solidFill>
              <a:srgbClr val="FF5F30"/>
            </a:solidFill>
            <a:prstDash val="solid"/>
          </a:ln>
          <a:effectLst>
            <a:outerShdw blurRad="2819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6" name="Text 3"/>
          <p:cNvSpPr/>
          <p:nvPr/>
        </p:nvSpPr>
        <p:spPr>
          <a:xfrm>
            <a:off x="6476286" y="3615928"/>
            <a:ext cx="2356842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Antes da 5.272</a:t>
            </a:r>
            <a:endParaRPr lang="en-US" sz="1850" dirty="0"/>
          </a:p>
        </p:txBody>
      </p:sp>
      <p:sp>
        <p:nvSpPr>
          <p:cNvPr id="7" name="Text 4"/>
          <p:cNvSpPr/>
          <p:nvPr/>
        </p:nvSpPr>
        <p:spPr>
          <a:xfrm>
            <a:off x="6476286" y="4018002"/>
            <a:ext cx="3296483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Produto enquadrado = suficiente. Quem vendia ficava na sombra.</a:t>
            </a:r>
            <a:endParaRPr lang="en-US" sz="1450" dirty="0"/>
          </a:p>
        </p:txBody>
      </p:sp>
      <p:sp>
        <p:nvSpPr>
          <p:cNvPr id="8" name="Shape 5"/>
          <p:cNvSpPr/>
          <p:nvPr/>
        </p:nvSpPr>
        <p:spPr>
          <a:xfrm>
            <a:off x="10147935" y="3419832"/>
            <a:ext cx="3688675" cy="1382673"/>
          </a:xfrm>
          <a:prstGeom prst="roundRect">
            <a:avLst>
              <a:gd name="adj" fmla="val 5727"/>
            </a:avLst>
          </a:prstGeom>
          <a:solidFill>
            <a:srgbClr val="E84617"/>
          </a:solidFill>
          <a:ln w="7620">
            <a:solidFill>
              <a:srgbClr val="FF5F30"/>
            </a:solidFill>
            <a:prstDash val="solid"/>
          </a:ln>
          <a:effectLst>
            <a:outerShdw blurRad="2819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9" name="Text 6"/>
          <p:cNvSpPr/>
          <p:nvPr/>
        </p:nvSpPr>
        <p:spPr>
          <a:xfrm>
            <a:off x="10344031" y="3615928"/>
            <a:ext cx="2356842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Depois da 5.272</a:t>
            </a:r>
            <a:endParaRPr lang="en-US" sz="1850" dirty="0"/>
          </a:p>
        </p:txBody>
      </p:sp>
      <p:sp>
        <p:nvSpPr>
          <p:cNvPr id="10" name="Text 7"/>
          <p:cNvSpPr/>
          <p:nvPr/>
        </p:nvSpPr>
        <p:spPr>
          <a:xfrm>
            <a:off x="10344031" y="4018002"/>
            <a:ext cx="3296483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Distribuidor precisa ser banco S1 ou S2. Transparência total na cadeia.</a:t>
            </a:r>
            <a:endParaRPr lang="en-US" sz="1450" dirty="0"/>
          </a:p>
        </p:txBody>
      </p:sp>
      <p:sp>
        <p:nvSpPr>
          <p:cNvPr id="11" name="Shape 8"/>
          <p:cNvSpPr/>
          <p:nvPr/>
        </p:nvSpPr>
        <p:spPr>
          <a:xfrm>
            <a:off x="6280190" y="4981575"/>
            <a:ext cx="7556421" cy="1382673"/>
          </a:xfrm>
          <a:prstGeom prst="roundRect">
            <a:avLst>
              <a:gd name="adj" fmla="val 5727"/>
            </a:avLst>
          </a:prstGeom>
          <a:solidFill>
            <a:srgbClr val="E84617"/>
          </a:solidFill>
          <a:ln w="7620">
            <a:solidFill>
              <a:srgbClr val="FF5F30"/>
            </a:solidFill>
            <a:prstDash val="solid"/>
          </a:ln>
          <a:effectLst>
            <a:outerShdw blurRad="281940" algn="bl" rotWithShape="0">
              <a:srgbClr val="333333">
                <a:alpha val="10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2" name="Text 9"/>
          <p:cNvSpPr/>
          <p:nvPr/>
        </p:nvSpPr>
        <p:spPr>
          <a:xfrm>
            <a:off x="6476286" y="5177671"/>
            <a:ext cx="2413754" cy="294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FFFFFF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Já era possível antes</a:t>
            </a:r>
            <a:endParaRPr lang="en-US" sz="1850" dirty="0"/>
          </a:p>
        </p:txBody>
      </p:sp>
      <p:sp>
        <p:nvSpPr>
          <p:cNvPr id="13" name="Text 10"/>
          <p:cNvSpPr/>
          <p:nvPr/>
        </p:nvSpPr>
        <p:spPr>
          <a:xfrm>
            <a:off x="6476286" y="5579745"/>
            <a:ext cx="7164229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FFFFFF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 Res. 4.963 + Portaria 1.467/2022 já exigiam credenciamento. Agora ficou mais restrito.</a:t>
            </a:r>
            <a:endParaRPr lang="en-US" sz="1450" dirty="0"/>
          </a:p>
        </p:txBody>
      </p:sp>
      <p:sp>
        <p:nvSpPr>
          <p:cNvPr id="14" name="Shape 11"/>
          <p:cNvSpPr/>
          <p:nvPr/>
        </p:nvSpPr>
        <p:spPr>
          <a:xfrm>
            <a:off x="6280190" y="6565702"/>
            <a:ext cx="7556421" cy="1069896"/>
          </a:xfrm>
          <a:prstGeom prst="roundRect">
            <a:avLst>
              <a:gd name="adj" fmla="val 7402"/>
            </a:avLst>
          </a:prstGeom>
          <a:solidFill>
            <a:srgbClr val="B6D6FC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8666" y="6849547"/>
            <a:ext cx="235625" cy="188476"/>
          </a:xfrm>
          <a:prstGeom prst="rect">
            <a:avLst/>
          </a:prstGeom>
        </p:spPr>
      </p:pic>
      <p:sp>
        <p:nvSpPr>
          <p:cNvPr id="16" name="Text 12"/>
          <p:cNvSpPr/>
          <p:nvPr/>
        </p:nvSpPr>
        <p:spPr>
          <a:xfrm>
            <a:off x="6892766" y="6791801"/>
            <a:ext cx="6755368" cy="5884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450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Quer vender Master? Tudo bem — desde que seja vinculado a uma das maiores instituições financeiras do Brasil.</a:t>
            </a:r>
            <a:endParaRPr lang="en-US" sz="1450" dirty="0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355FA3E3-4D27-D685-12CA-E307AD5A33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23516" y="6604644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40054"/>
            <a:ext cx="5052060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Motivo 2 — Por que a 5.272 é demonizada</a:t>
            </a:r>
            <a:endParaRPr lang="en-US" sz="1950" dirty="0"/>
          </a:p>
        </p:txBody>
      </p:sp>
      <p:sp>
        <p:nvSpPr>
          <p:cNvPr id="3" name="Text 1"/>
          <p:cNvSpPr/>
          <p:nvPr/>
        </p:nvSpPr>
        <p:spPr>
          <a:xfrm>
            <a:off x="793790" y="2729508"/>
            <a:ext cx="1301484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Agora o RPPS Precisa Provar que Sabe Tomar Decisão</a:t>
            </a:r>
            <a:endParaRPr lang="en-US" sz="3900" dirty="0"/>
          </a:p>
        </p:txBody>
      </p:sp>
      <p:sp>
        <p:nvSpPr>
          <p:cNvPr id="4" name="Text 2"/>
          <p:cNvSpPr/>
          <p:nvPr/>
        </p:nvSpPr>
        <p:spPr>
          <a:xfrm>
            <a:off x="793790" y="3825835"/>
            <a:ext cx="695563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 5.272 exige que qualquer RPPS que queira assumir risco além de renda fixa e títulos públicos </a:t>
            </a:r>
            <a:r>
              <a:rPr lang="en-US" sz="1550" b="1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demonstre capacidade de processo decisório</a:t>
            </a: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.</a:t>
            </a:r>
            <a:endParaRPr lang="en-US" sz="1550" dirty="0"/>
          </a:p>
        </p:txBody>
      </p:sp>
      <p:sp>
        <p:nvSpPr>
          <p:cNvPr id="5" name="Text 3"/>
          <p:cNvSpPr/>
          <p:nvPr/>
        </p:nvSpPr>
        <p:spPr>
          <a:xfrm>
            <a:off x="793790" y="4639508"/>
            <a:ext cx="6955631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RPPS com Pró-Gestão sabe pensar, sabe criticar, sabe formar processo decisório.</a:t>
            </a:r>
            <a:endParaRPr lang="en-US" sz="1550" dirty="0"/>
          </a:p>
        </p:txBody>
      </p:sp>
      <p:sp>
        <p:nvSpPr>
          <p:cNvPr id="6" name="Shape 4"/>
          <p:cNvSpPr/>
          <p:nvPr/>
        </p:nvSpPr>
        <p:spPr>
          <a:xfrm>
            <a:off x="8241149" y="3870484"/>
            <a:ext cx="5602962" cy="1795820"/>
          </a:xfrm>
          <a:prstGeom prst="roundRect">
            <a:avLst>
              <a:gd name="adj" fmla="val 4642"/>
            </a:avLst>
          </a:prstGeom>
          <a:solidFill>
            <a:srgbClr val="FCF2B5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9507" y="4173379"/>
            <a:ext cx="248007" cy="198358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8885873" y="4118372"/>
            <a:ext cx="4759881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E vocês estão pensando: </a:t>
            </a:r>
            <a:r>
              <a:rPr lang="en-US" sz="1550" b="1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"O Pró-Gestão não evitou o Master."</a:t>
            </a:r>
            <a:r>
              <a:rPr lang="en-US" sz="1550" dirty="0">
                <a:solidFill>
                  <a:srgbClr val="000000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Exatamente. Vamos falar sobre isso.</a:t>
            </a:r>
            <a:endParaRPr lang="en-US" sz="1550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91091A11-C713-4CC4-FCA2-115B42B435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793790" y="1304330"/>
            <a:ext cx="13042821" cy="24807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9750"/>
              </a:lnSpc>
              <a:buNone/>
            </a:pPr>
            <a:r>
              <a:rPr lang="en-US" sz="780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Tirar a CNH não evita que motoristas batam o carro.</a:t>
            </a:r>
            <a:endParaRPr lang="en-US" sz="7800" dirty="0"/>
          </a:p>
        </p:txBody>
      </p:sp>
      <p:sp>
        <p:nvSpPr>
          <p:cNvPr id="4" name="Shape 2"/>
          <p:cNvSpPr/>
          <p:nvPr/>
        </p:nvSpPr>
        <p:spPr>
          <a:xfrm>
            <a:off x="793790" y="4132302"/>
            <a:ext cx="13042821" cy="14883"/>
          </a:xfrm>
          <a:prstGeom prst="rect">
            <a:avLst/>
          </a:prstGeom>
          <a:solidFill>
            <a:srgbClr val="666666">
              <a:alpha val="5000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" name="Text 3"/>
          <p:cNvSpPr/>
          <p:nvPr/>
        </p:nvSpPr>
        <p:spPr>
          <a:xfrm>
            <a:off x="793790" y="4419957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i="1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"Tirar a CNH não faz de você um especialista em mecânica — mesmo que o CFC tenha uma matéria chamada Mecânica."</a:t>
            </a:r>
            <a:endParaRPr lang="en-US" sz="155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4960739"/>
            <a:ext cx="6521410" cy="79379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92148" y="5952887"/>
            <a:ext cx="3310414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O que o Pró-Gestão não faz</a:t>
            </a:r>
            <a:endParaRPr lang="en-US" sz="1950" dirty="0"/>
          </a:p>
        </p:txBody>
      </p:sp>
      <p:sp>
        <p:nvSpPr>
          <p:cNvPr id="8" name="Text 5"/>
          <p:cNvSpPr/>
          <p:nvPr/>
        </p:nvSpPr>
        <p:spPr>
          <a:xfrm>
            <a:off x="992148" y="6382107"/>
            <a:ext cx="612469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Não blinda contra investimentos ruins. Não faz do gestor um especialista em investimentos.</a:t>
            </a:r>
            <a:endParaRPr lang="en-US" sz="1550" dirty="0"/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4960739"/>
            <a:ext cx="6521410" cy="793790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7513558" y="5952887"/>
            <a:ext cx="2801183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666666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O que o Pró-Gestão faz</a:t>
            </a:r>
            <a:endParaRPr lang="en-US" sz="1950" dirty="0"/>
          </a:p>
        </p:txBody>
      </p:sp>
      <p:sp>
        <p:nvSpPr>
          <p:cNvPr id="11" name="Text 7"/>
          <p:cNvSpPr/>
          <p:nvPr/>
        </p:nvSpPr>
        <p:spPr>
          <a:xfrm>
            <a:off x="7513558" y="6382107"/>
            <a:ext cx="6124694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Define processos, mapeia processos, fiscaliza processos — para que as decisões sejam tomadas com máximo de técnica e mínimo de conflito de interesse.</a:t>
            </a:r>
            <a:endParaRPr lang="en-US" sz="1550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1405C91F-4CBB-7D5D-A6F6-140DC06C28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114074"/>
            <a:ext cx="7556421" cy="9304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Quando o assunto é investimentos, qual é o principal documento que traz todas as regras e processos que embasam a tomada de decisão?</a:t>
            </a:r>
            <a:endParaRPr lang="en-US" sz="1950" dirty="0"/>
          </a:p>
        </p:txBody>
      </p:sp>
      <p:sp>
        <p:nvSpPr>
          <p:cNvPr id="4" name="Text 1"/>
          <p:cNvSpPr/>
          <p:nvPr/>
        </p:nvSpPr>
        <p:spPr>
          <a:xfrm>
            <a:off x="6280190" y="3342203"/>
            <a:ext cx="7556421" cy="171164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6700"/>
              </a:lnSpc>
              <a:buNone/>
            </a:pPr>
            <a:r>
              <a:rPr lang="en-US" sz="5350" b="1" dirty="0">
                <a:solidFill>
                  <a:srgbClr val="E84817"/>
                </a:solidFill>
                <a:latin typeface="Gentona Book" panose="00000800000000000000" charset="0"/>
                <a:ea typeface="Inter Bold" pitchFamily="34" charset="-122"/>
                <a:cs typeface="Inter Bold" pitchFamily="34" charset="-120"/>
              </a:rPr>
              <a:t>Política de Investimentos</a:t>
            </a:r>
            <a:endParaRPr lang="en-US" sz="5350" dirty="0"/>
          </a:p>
        </p:txBody>
      </p:sp>
      <p:sp>
        <p:nvSpPr>
          <p:cNvPr id="5" name="Text 2"/>
          <p:cNvSpPr/>
          <p:nvPr/>
        </p:nvSpPr>
        <p:spPr>
          <a:xfrm>
            <a:off x="6577846" y="5574744"/>
            <a:ext cx="7258764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666666"/>
                </a:solidFill>
                <a:latin typeface="Gentona Book" panose="00000800000000000000" charset="0"/>
                <a:ea typeface="Inter" pitchFamily="34" charset="-122"/>
                <a:cs typeface="Inter" pitchFamily="34" charset="-120"/>
              </a:rPr>
              <a:t>A PI é o documento que regerá toda decisão do seu RPPS.</a:t>
            </a:r>
            <a:endParaRPr lang="en-US" sz="1550" dirty="0"/>
          </a:p>
        </p:txBody>
      </p:sp>
      <p:sp>
        <p:nvSpPr>
          <p:cNvPr id="6" name="Shape 3"/>
          <p:cNvSpPr/>
          <p:nvPr/>
        </p:nvSpPr>
        <p:spPr>
          <a:xfrm>
            <a:off x="6280190" y="5351502"/>
            <a:ext cx="22860" cy="764024"/>
          </a:xfrm>
          <a:prstGeom prst="rect">
            <a:avLst/>
          </a:prstGeom>
          <a:solidFill>
            <a:srgbClr val="E84617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8FF6A2DC-4D9F-3ED3-B9C6-8F3F4A7DF9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3516" y="6593997"/>
            <a:ext cx="1629472" cy="162947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1098</Words>
  <Application>Microsoft Office PowerPoint</Application>
  <PresentationFormat>Personalizar</PresentationFormat>
  <Paragraphs>111</Paragraphs>
  <Slides>15</Slides>
  <Notes>15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8" baseType="lpstr">
      <vt:lpstr>Arial</vt:lpstr>
      <vt:lpstr>Gentona Book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Renan Foglia Calamia</dc:creator>
  <cp:lastModifiedBy>Renan Foglia Calamia</cp:lastModifiedBy>
  <cp:revision>3</cp:revision>
  <dcterms:created xsi:type="dcterms:W3CDTF">2026-04-28T10:10:32Z</dcterms:created>
  <dcterms:modified xsi:type="dcterms:W3CDTF">2026-04-28T10:32:31Z</dcterms:modified>
</cp:coreProperties>
</file>